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3" r:id="rId7"/>
    <p:sldId id="265"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86B8D97-F7B4-43A3-8327-6A0BB59C3B81}" type="datetimeFigureOut">
              <a:rPr lang="en-IN" smtClean="0"/>
              <a:t>10-02-2016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932094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6B8D97-F7B4-43A3-8327-6A0BB59C3B81}" type="datetimeFigureOut">
              <a:rPr lang="en-IN" smtClean="0"/>
              <a:t>10-02-2016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363904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6B8D97-F7B4-43A3-8327-6A0BB59C3B81}" type="datetimeFigureOut">
              <a:rPr lang="en-IN" smtClean="0"/>
              <a:t>10-02-2016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309507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86B8D97-F7B4-43A3-8327-6A0BB59C3B81}" type="datetimeFigureOut">
              <a:rPr lang="en-IN" smtClean="0"/>
              <a:t>10-02-2016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244011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B8D97-F7B4-43A3-8327-6A0BB59C3B81}" type="datetimeFigureOut">
              <a:rPr lang="en-IN" smtClean="0"/>
              <a:t>10-02-2016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340354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86B8D97-F7B4-43A3-8327-6A0BB59C3B81}" type="datetimeFigureOut">
              <a:rPr lang="en-IN" smtClean="0"/>
              <a:t>10-02-2016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327798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86B8D97-F7B4-43A3-8327-6A0BB59C3B81}" type="datetimeFigureOut">
              <a:rPr lang="en-IN" smtClean="0"/>
              <a:t>10-02-2016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185063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86B8D97-F7B4-43A3-8327-6A0BB59C3B81}" type="datetimeFigureOut">
              <a:rPr lang="en-IN" smtClean="0"/>
              <a:t>10-02-2016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3247048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B8D97-F7B4-43A3-8327-6A0BB59C3B81}" type="datetimeFigureOut">
              <a:rPr lang="en-IN" smtClean="0"/>
              <a:t>10-02-2016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94473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B8D97-F7B4-43A3-8327-6A0BB59C3B81}" type="datetimeFigureOut">
              <a:rPr lang="en-IN" smtClean="0"/>
              <a:t>10-02-2016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419529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B8D97-F7B4-43A3-8327-6A0BB59C3B81}" type="datetimeFigureOut">
              <a:rPr lang="en-IN" smtClean="0"/>
              <a:t>10-02-2016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8EFE69-4426-45F5-AC43-190093843B45}" type="slidenum">
              <a:rPr lang="en-IN" smtClean="0"/>
              <a:t>‹#›</a:t>
            </a:fld>
            <a:endParaRPr lang="en-IN"/>
          </a:p>
        </p:txBody>
      </p:sp>
    </p:spTree>
    <p:extLst>
      <p:ext uri="{BB962C8B-B14F-4D97-AF65-F5344CB8AC3E}">
        <p14:creationId xmlns:p14="http://schemas.microsoft.com/office/powerpoint/2010/main" val="2135002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B8D97-F7B4-43A3-8327-6A0BB59C3B81}" type="datetimeFigureOut">
              <a:rPr lang="en-IN" smtClean="0"/>
              <a:t>10-02-2016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EFE69-4426-45F5-AC43-190093843B45}" type="slidenum">
              <a:rPr lang="en-IN" smtClean="0"/>
              <a:t>‹#›</a:t>
            </a:fld>
            <a:endParaRPr lang="en-IN"/>
          </a:p>
        </p:txBody>
      </p:sp>
    </p:spTree>
    <p:extLst>
      <p:ext uri="{BB962C8B-B14F-4D97-AF65-F5344CB8AC3E}">
        <p14:creationId xmlns:p14="http://schemas.microsoft.com/office/powerpoint/2010/main" val="438857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92428"/>
            <a:ext cx="9144000" cy="2434107"/>
          </a:xfrm>
        </p:spPr>
        <p:txBody>
          <a:bodyPr anchor="t">
            <a:normAutofit fontScale="90000"/>
          </a:bodyPr>
          <a:lstStyle/>
          <a:p>
            <a:r>
              <a:rPr lang="en-IN" dirty="0" smtClean="0"/>
              <a:t>Moral Values</a:t>
            </a:r>
            <a:br>
              <a:rPr lang="en-IN" dirty="0" smtClean="0"/>
            </a:br>
            <a:r>
              <a:rPr lang="en-IN" dirty="0" smtClean="0"/>
              <a:t>V.</a:t>
            </a:r>
            <a:br>
              <a:rPr lang="en-IN" dirty="0" smtClean="0"/>
            </a:br>
            <a:r>
              <a:rPr lang="en-IN" dirty="0" smtClean="0"/>
              <a:t>Constitutional Values</a:t>
            </a:r>
            <a:endParaRPr lang="en-IN" dirty="0"/>
          </a:p>
        </p:txBody>
      </p:sp>
      <p:sp>
        <p:nvSpPr>
          <p:cNvPr id="3" name="Subtitle 2"/>
          <p:cNvSpPr>
            <a:spLocks noGrp="1"/>
          </p:cNvSpPr>
          <p:nvPr>
            <p:ph type="subTitle" idx="1"/>
          </p:nvPr>
        </p:nvSpPr>
        <p:spPr>
          <a:xfrm>
            <a:off x="1524000" y="3979572"/>
            <a:ext cx="9144000" cy="1278228"/>
          </a:xfrm>
        </p:spPr>
        <p:txBody>
          <a:bodyPr>
            <a:normAutofit lnSpcReduction="10000"/>
          </a:bodyPr>
          <a:lstStyle/>
          <a:p>
            <a:r>
              <a:rPr lang="en-IN" dirty="0" err="1" smtClean="0"/>
              <a:t>Dr.</a:t>
            </a:r>
            <a:r>
              <a:rPr lang="en-IN" dirty="0" smtClean="0"/>
              <a:t> Pawan Kumar Singh</a:t>
            </a:r>
          </a:p>
          <a:p>
            <a:r>
              <a:rPr lang="en-IN" dirty="0" smtClean="0"/>
              <a:t>Professor; IIM Indore</a:t>
            </a:r>
          </a:p>
          <a:p>
            <a:r>
              <a:rPr lang="en-IN" dirty="0" err="1" smtClean="0"/>
              <a:t>pawan</a:t>
            </a:r>
            <a:r>
              <a:rPr lang="en-IN" dirty="0" smtClean="0"/>
              <a:t> @ iimidr.ac.in</a:t>
            </a:r>
            <a:endParaRPr lang="en-IN" dirty="0"/>
          </a:p>
        </p:txBody>
      </p:sp>
    </p:spTree>
    <p:extLst>
      <p:ext uri="{BB962C8B-B14F-4D97-AF65-F5344CB8AC3E}">
        <p14:creationId xmlns:p14="http://schemas.microsoft.com/office/powerpoint/2010/main" val="2304980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Objectives</a:t>
            </a:r>
            <a:endParaRPr lang="en-IN" dirty="0"/>
          </a:p>
        </p:txBody>
      </p:sp>
      <p:sp>
        <p:nvSpPr>
          <p:cNvPr id="3" name="Content Placeholder 2"/>
          <p:cNvSpPr>
            <a:spLocks noGrp="1"/>
          </p:cNvSpPr>
          <p:nvPr>
            <p:ph idx="1"/>
          </p:nvPr>
        </p:nvSpPr>
        <p:spPr>
          <a:xfrm>
            <a:off x="838200" y="2253803"/>
            <a:ext cx="10515600" cy="3923160"/>
          </a:xfrm>
        </p:spPr>
        <p:txBody>
          <a:bodyPr/>
          <a:lstStyle/>
          <a:p>
            <a:r>
              <a:rPr lang="en-IN" dirty="0" smtClean="0"/>
              <a:t>To Understand Moral Values</a:t>
            </a:r>
          </a:p>
          <a:p>
            <a:pPr marL="0" indent="0">
              <a:buNone/>
            </a:pPr>
            <a:endParaRPr lang="en-IN" dirty="0" smtClean="0"/>
          </a:p>
          <a:p>
            <a:r>
              <a:rPr lang="en-IN" dirty="0" smtClean="0"/>
              <a:t>To Discuss Constitutional Values</a:t>
            </a:r>
          </a:p>
          <a:p>
            <a:pPr marL="0" indent="0">
              <a:buNone/>
            </a:pPr>
            <a:endParaRPr lang="en-IN" dirty="0" smtClean="0"/>
          </a:p>
          <a:p>
            <a:r>
              <a:rPr lang="en-IN" dirty="0" smtClean="0"/>
              <a:t>Upholding Moral and Constitutional Values and Aligning the Two in Judiciary</a:t>
            </a:r>
            <a:endParaRPr lang="en-IN" dirty="0"/>
          </a:p>
        </p:txBody>
      </p:sp>
    </p:spTree>
    <p:extLst>
      <p:ext uri="{BB962C8B-B14F-4D97-AF65-F5344CB8AC3E}">
        <p14:creationId xmlns:p14="http://schemas.microsoft.com/office/powerpoint/2010/main" val="1725205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4"/>
          </a:xfrm>
        </p:spPr>
        <p:txBody>
          <a:bodyPr>
            <a:normAutofit fontScale="90000"/>
          </a:bodyPr>
          <a:lstStyle/>
          <a:p>
            <a:pPr algn="ctr"/>
            <a:r>
              <a:rPr lang="en-IN" dirty="0" smtClean="0"/>
              <a:t>Moral Values</a:t>
            </a:r>
            <a:endParaRPr lang="en-IN" dirty="0"/>
          </a:p>
        </p:txBody>
      </p:sp>
      <p:sp>
        <p:nvSpPr>
          <p:cNvPr id="3" name="Content Placeholder 2"/>
          <p:cNvSpPr>
            <a:spLocks noGrp="1"/>
          </p:cNvSpPr>
          <p:nvPr>
            <p:ph idx="1"/>
          </p:nvPr>
        </p:nvSpPr>
        <p:spPr>
          <a:xfrm>
            <a:off x="838200" y="1481070"/>
            <a:ext cx="10515600" cy="4695893"/>
          </a:xfrm>
        </p:spPr>
        <p:txBody>
          <a:bodyPr>
            <a:normAutofit fontScale="85000" lnSpcReduction="10000"/>
          </a:bodyPr>
          <a:lstStyle/>
          <a:p>
            <a:r>
              <a:rPr lang="en-AU" dirty="0" smtClean="0"/>
              <a:t>Moral: Personal standards of thoughts and conduct that indicate how one should behave based on duties and virtues arising from principles about right and wrong.</a:t>
            </a:r>
            <a:endParaRPr lang="en-IN" dirty="0" smtClean="0"/>
          </a:p>
          <a:p>
            <a:pPr marL="0" indent="0">
              <a:buNone/>
            </a:pPr>
            <a:endParaRPr lang="en-AU" dirty="0" smtClean="0"/>
          </a:p>
          <a:p>
            <a:r>
              <a:rPr lang="en-AU" dirty="0" smtClean="0"/>
              <a:t>Moral Reasoning: Process by which we transform our values and beliefs into action. This reasoning affects the way one make decisions.</a:t>
            </a:r>
            <a:endParaRPr lang="en-IN" dirty="0" smtClean="0"/>
          </a:p>
          <a:p>
            <a:pPr marL="0" indent="0">
              <a:buNone/>
            </a:pPr>
            <a:endParaRPr lang="en-AU" dirty="0" smtClean="0"/>
          </a:p>
          <a:p>
            <a:r>
              <a:rPr lang="en-AU" dirty="0" smtClean="0"/>
              <a:t>Ethics</a:t>
            </a:r>
            <a:r>
              <a:rPr lang="en-AU" dirty="0"/>
              <a:t>: </a:t>
            </a:r>
            <a:r>
              <a:rPr lang="en-AU" dirty="0" smtClean="0"/>
              <a:t>Social norms of standards </a:t>
            </a:r>
            <a:r>
              <a:rPr lang="en-AU" dirty="0"/>
              <a:t>of conduct that indicate how one should behave based on </a:t>
            </a:r>
            <a:r>
              <a:rPr lang="en-AU" dirty="0" smtClean="0"/>
              <a:t>duties </a:t>
            </a:r>
            <a:r>
              <a:rPr lang="en-AU" dirty="0"/>
              <a:t>and virtues arising from principles about right and wrong</a:t>
            </a:r>
            <a:r>
              <a:rPr lang="en-AU" dirty="0" smtClean="0"/>
              <a:t>.</a:t>
            </a:r>
          </a:p>
          <a:p>
            <a:pPr marL="0" indent="0">
              <a:buNone/>
            </a:pPr>
            <a:endParaRPr lang="en-IN" dirty="0"/>
          </a:p>
          <a:p>
            <a:r>
              <a:rPr lang="en-AU" dirty="0" smtClean="0"/>
              <a:t>Values: Core belief or desires that guide or motivate attitudes and actions. Alternatively,</a:t>
            </a:r>
            <a:r>
              <a:rPr lang="en-US" dirty="0" smtClean="0"/>
              <a:t> basic convictions that a specific mode of conduct or end-state of existence is personally or socially preferable to an opposite or converse mode of conduct or end-state of existence</a:t>
            </a:r>
          </a:p>
          <a:p>
            <a:endParaRPr lang="en-AU" dirty="0" smtClean="0"/>
          </a:p>
          <a:p>
            <a:pPr marL="0" indent="0">
              <a:buNone/>
            </a:pPr>
            <a:endParaRPr lang="en-AU" dirty="0" smtClean="0"/>
          </a:p>
          <a:p>
            <a:pPr marL="0" indent="0">
              <a:buNone/>
            </a:pPr>
            <a:endParaRPr lang="en-IN" dirty="0"/>
          </a:p>
        </p:txBody>
      </p:sp>
    </p:spTree>
    <p:extLst>
      <p:ext uri="{BB962C8B-B14F-4D97-AF65-F5344CB8AC3E}">
        <p14:creationId xmlns:p14="http://schemas.microsoft.com/office/powerpoint/2010/main" val="158555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4290"/>
            <a:ext cx="8229600" cy="642942"/>
          </a:xfrm>
        </p:spPr>
        <p:txBody>
          <a:bodyPr>
            <a:normAutofit fontScale="90000"/>
          </a:bodyPr>
          <a:lstStyle/>
          <a:p>
            <a:pPr algn="ctr"/>
            <a:r>
              <a:rPr lang="en-US" dirty="0" smtClean="0"/>
              <a:t>Values quips</a:t>
            </a:r>
            <a:endParaRPr lang="en-IN" dirty="0"/>
          </a:p>
        </p:txBody>
      </p:sp>
      <p:sp>
        <p:nvSpPr>
          <p:cNvPr id="3" name="Content Placeholder 2"/>
          <p:cNvSpPr>
            <a:spLocks noGrp="1"/>
          </p:cNvSpPr>
          <p:nvPr>
            <p:ph idx="1"/>
          </p:nvPr>
        </p:nvSpPr>
        <p:spPr>
          <a:xfrm>
            <a:off x="1981200" y="1365160"/>
            <a:ext cx="8229600" cy="5135673"/>
          </a:xfrm>
        </p:spPr>
        <p:txBody>
          <a:bodyPr>
            <a:normAutofit fontScale="85000" lnSpcReduction="20000"/>
          </a:bodyPr>
          <a:lstStyle/>
          <a:p>
            <a:r>
              <a:rPr lang="en-US" dirty="0"/>
              <a:t>The things which are most valuable are priceless.</a:t>
            </a:r>
          </a:p>
          <a:p>
            <a:r>
              <a:rPr lang="en-US" dirty="0"/>
              <a:t>The things in life that count most are the things that can not be counted.</a:t>
            </a:r>
          </a:p>
          <a:p>
            <a:r>
              <a:rPr lang="en-US" dirty="0"/>
              <a:t>Man possessing riches is ok but riches possessing man is not ok.</a:t>
            </a:r>
          </a:p>
          <a:p>
            <a:r>
              <a:rPr lang="en-US" dirty="0"/>
              <a:t>My purse is full but soul is suffering starvation!</a:t>
            </a:r>
          </a:p>
          <a:p>
            <a:r>
              <a:rPr lang="en-US" dirty="0"/>
              <a:t>When money is chased wrongly we loose the things that money can not buy.</a:t>
            </a:r>
          </a:p>
          <a:p>
            <a:r>
              <a:rPr lang="en-US" dirty="0"/>
              <a:t>Do not reject something merely because it is old-fashioned otherwise the sun and the moon and mother’s love would be ruled out.</a:t>
            </a:r>
          </a:p>
          <a:p>
            <a:r>
              <a:rPr lang="en-US" dirty="0"/>
              <a:t>The things of greatest value in life are those things which multiply when divided.</a:t>
            </a:r>
          </a:p>
          <a:p>
            <a:r>
              <a:rPr lang="en-US" dirty="0"/>
              <a:t>If interest is not paid on moral obligation, spiritual bankruptcy is inevitable.</a:t>
            </a:r>
            <a:endParaRPr lang="en-IN" dirty="0"/>
          </a:p>
        </p:txBody>
      </p:sp>
    </p:spTree>
    <p:extLst>
      <p:ext uri="{BB962C8B-B14F-4D97-AF65-F5344CB8AC3E}">
        <p14:creationId xmlns:p14="http://schemas.microsoft.com/office/powerpoint/2010/main" val="31656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Moral Values:</a:t>
            </a:r>
            <a:br>
              <a:rPr lang="en-IN" dirty="0" smtClean="0"/>
            </a:br>
            <a:r>
              <a:rPr lang="en-IN" sz="3200" dirty="0" smtClean="0"/>
              <a:t>an exercise</a:t>
            </a:r>
            <a:endParaRPr lang="en-IN" sz="3200" dirty="0"/>
          </a:p>
        </p:txBody>
      </p:sp>
      <p:sp>
        <p:nvSpPr>
          <p:cNvPr id="3" name="Content Placeholder 2"/>
          <p:cNvSpPr>
            <a:spLocks noGrp="1"/>
          </p:cNvSpPr>
          <p:nvPr>
            <p:ph idx="1"/>
          </p:nvPr>
        </p:nvSpPr>
        <p:spPr>
          <a:xfrm>
            <a:off x="838200" y="2343955"/>
            <a:ext cx="10515600" cy="3833008"/>
          </a:xfrm>
        </p:spPr>
        <p:txBody>
          <a:bodyPr>
            <a:normAutofit/>
          </a:bodyPr>
          <a:lstStyle/>
          <a:p>
            <a:r>
              <a:rPr lang="en-US" sz="2400" dirty="0" smtClean="0"/>
              <a:t>Value System shows intensity of Values   (Activity: Rank from 1 to 7, 1 being most important)</a:t>
            </a:r>
          </a:p>
          <a:p>
            <a:pPr lvl="1"/>
            <a:r>
              <a:rPr lang="en-US" dirty="0" smtClean="0"/>
              <a:t>Prosperity</a:t>
            </a:r>
          </a:p>
          <a:p>
            <a:pPr lvl="1"/>
            <a:r>
              <a:rPr lang="en-US" dirty="0" smtClean="0"/>
              <a:t>Contribution</a:t>
            </a:r>
          </a:p>
          <a:p>
            <a:pPr lvl="1"/>
            <a:r>
              <a:rPr lang="en-US" dirty="0" smtClean="0"/>
              <a:t>Peace</a:t>
            </a:r>
          </a:p>
          <a:p>
            <a:pPr lvl="1"/>
            <a:r>
              <a:rPr lang="en-US" dirty="0" smtClean="0"/>
              <a:t>Freedom</a:t>
            </a:r>
          </a:p>
          <a:p>
            <a:pPr lvl="1"/>
            <a:r>
              <a:rPr lang="en-US" dirty="0" smtClean="0"/>
              <a:t>Respect</a:t>
            </a:r>
          </a:p>
          <a:p>
            <a:pPr lvl="1"/>
            <a:r>
              <a:rPr lang="en-US" dirty="0" smtClean="0"/>
              <a:t>Recognition</a:t>
            </a:r>
          </a:p>
          <a:p>
            <a:pPr lvl="1"/>
            <a:r>
              <a:rPr lang="en-US" dirty="0" smtClean="0"/>
              <a:t>Wisdom</a:t>
            </a:r>
            <a:endParaRPr lang="en-IN" dirty="0"/>
          </a:p>
        </p:txBody>
      </p:sp>
    </p:spTree>
    <p:extLst>
      <p:ext uri="{BB962C8B-B14F-4D97-AF65-F5344CB8AC3E}">
        <p14:creationId xmlns:p14="http://schemas.microsoft.com/office/powerpoint/2010/main" val="3025636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Stages of Moral Development</a:t>
            </a:r>
            <a:endParaRPr lang="en-IN" dirty="0"/>
          </a:p>
        </p:txBody>
      </p:sp>
      <p:sp>
        <p:nvSpPr>
          <p:cNvPr id="3" name="Content Placeholder 2"/>
          <p:cNvSpPr>
            <a:spLocks noGrp="1"/>
          </p:cNvSpPr>
          <p:nvPr>
            <p:ph idx="1"/>
          </p:nvPr>
        </p:nvSpPr>
        <p:spPr/>
        <p:txBody>
          <a:bodyPr>
            <a:normAutofit/>
          </a:bodyPr>
          <a:lstStyle/>
          <a:p>
            <a:r>
              <a:rPr lang="en-US" dirty="0" smtClean="0"/>
              <a:t>Sticking to rules to avoid physical punishment</a:t>
            </a:r>
          </a:p>
          <a:p>
            <a:r>
              <a:rPr lang="en-US" dirty="0" smtClean="0"/>
              <a:t>Following rules only when it is in your immediate interest</a:t>
            </a:r>
          </a:p>
          <a:p>
            <a:r>
              <a:rPr lang="en-US" dirty="0" smtClean="0"/>
              <a:t>Living up to what is expected by people close to you</a:t>
            </a:r>
          </a:p>
          <a:p>
            <a:r>
              <a:rPr lang="en-US" dirty="0" smtClean="0"/>
              <a:t>Maintaining conventional order by fulfilling obligations to which you have agreed</a:t>
            </a:r>
          </a:p>
          <a:p>
            <a:r>
              <a:rPr lang="en-US" dirty="0" smtClean="0"/>
              <a:t>Valuing rights of others, and upholding values and rights regardless of the majority’s opinion</a:t>
            </a:r>
          </a:p>
          <a:p>
            <a:r>
              <a:rPr lang="en-US" dirty="0" smtClean="0"/>
              <a:t>Following self-chosen ethical principles even if they violate law</a:t>
            </a:r>
            <a:endParaRPr lang="en-IN" dirty="0"/>
          </a:p>
        </p:txBody>
      </p:sp>
    </p:spTree>
    <p:extLst>
      <p:ext uri="{BB962C8B-B14F-4D97-AF65-F5344CB8AC3E}">
        <p14:creationId xmlns:p14="http://schemas.microsoft.com/office/powerpoint/2010/main" val="3821954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695459"/>
          </a:xfrm>
        </p:spPr>
        <p:txBody>
          <a:bodyPr/>
          <a:lstStyle/>
          <a:p>
            <a:pPr algn="ctr"/>
            <a:r>
              <a:rPr lang="en-IN" dirty="0" smtClean="0"/>
              <a:t>A Discussion on Constitutional Values</a:t>
            </a:r>
            <a:endParaRPr lang="en-IN" dirty="0"/>
          </a:p>
        </p:txBody>
      </p:sp>
      <p:sp>
        <p:nvSpPr>
          <p:cNvPr id="3" name="Content Placeholder 2"/>
          <p:cNvSpPr>
            <a:spLocks noGrp="1"/>
          </p:cNvSpPr>
          <p:nvPr>
            <p:ph idx="1"/>
          </p:nvPr>
        </p:nvSpPr>
        <p:spPr>
          <a:xfrm>
            <a:off x="838200" y="1120462"/>
            <a:ext cx="10515600" cy="5056501"/>
          </a:xfrm>
        </p:spPr>
        <p:txBody>
          <a:bodyPr>
            <a:normAutofit fontScale="92500" lnSpcReduction="10000"/>
          </a:bodyPr>
          <a:lstStyle/>
          <a:p>
            <a:r>
              <a:rPr lang="en-IN" dirty="0" smtClean="0"/>
              <a:t>Sovereignty</a:t>
            </a:r>
          </a:p>
          <a:p>
            <a:r>
              <a:rPr lang="en-IN" dirty="0" smtClean="0"/>
              <a:t>Socialism</a:t>
            </a:r>
          </a:p>
          <a:p>
            <a:r>
              <a:rPr lang="en-IN" dirty="0" smtClean="0"/>
              <a:t>Secularism</a:t>
            </a:r>
          </a:p>
          <a:p>
            <a:r>
              <a:rPr lang="en-IN" dirty="0" smtClean="0"/>
              <a:t>Democracy</a:t>
            </a:r>
          </a:p>
          <a:p>
            <a:r>
              <a:rPr lang="en-IN" dirty="0" smtClean="0"/>
              <a:t>Republican Character</a:t>
            </a:r>
          </a:p>
          <a:p>
            <a:r>
              <a:rPr lang="en-IN" dirty="0" smtClean="0"/>
              <a:t>Justice: social, economic, political</a:t>
            </a:r>
          </a:p>
          <a:p>
            <a:r>
              <a:rPr lang="en-IN" dirty="0" smtClean="0"/>
              <a:t>Liberty: thought, expression, belief, faith, worship</a:t>
            </a:r>
          </a:p>
          <a:p>
            <a:r>
              <a:rPr lang="en-IN" dirty="0" smtClean="0"/>
              <a:t>Equality: status, opportunity</a:t>
            </a:r>
          </a:p>
          <a:p>
            <a:r>
              <a:rPr lang="en-IN" dirty="0" smtClean="0"/>
              <a:t>Fraternity</a:t>
            </a:r>
          </a:p>
          <a:p>
            <a:r>
              <a:rPr lang="en-IN" dirty="0" smtClean="0"/>
              <a:t>Dignity of individual, and</a:t>
            </a:r>
          </a:p>
          <a:p>
            <a:r>
              <a:rPr lang="en-IN" dirty="0" smtClean="0"/>
              <a:t>Unity &amp; integrity of nation</a:t>
            </a:r>
            <a:endParaRPr lang="en-IN" dirty="0"/>
          </a:p>
        </p:txBody>
      </p:sp>
    </p:spTree>
    <p:extLst>
      <p:ext uri="{BB962C8B-B14F-4D97-AF65-F5344CB8AC3E}">
        <p14:creationId xmlns:p14="http://schemas.microsoft.com/office/powerpoint/2010/main" val="645489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198106"/>
          </a:xfrm>
        </p:spPr>
        <p:txBody>
          <a:bodyPr anchor="t">
            <a:normAutofit/>
          </a:bodyPr>
          <a:lstStyle/>
          <a:p>
            <a:pPr algn="ctr"/>
            <a:r>
              <a:rPr lang="en-US" sz="3600" dirty="0" smtClean="0"/>
              <a:t>Conflict </a:t>
            </a:r>
            <a:r>
              <a:rPr lang="en-US" sz="3600" dirty="0"/>
              <a:t>between Societal Norms and </a:t>
            </a:r>
            <a:r>
              <a:rPr lang="en-US" sz="3600" dirty="0" err="1"/>
              <a:t>Organisational</a:t>
            </a:r>
            <a:r>
              <a:rPr lang="en-US" sz="3600" dirty="0"/>
              <a:t> </a:t>
            </a:r>
            <a:r>
              <a:rPr lang="en-US" sz="3600" dirty="0" err="1" smtClean="0"/>
              <a:t>Counternorms</a:t>
            </a:r>
            <a:r>
              <a:rPr lang="en-US" sz="3600" dirty="0" smtClean="0"/>
              <a:t>:</a:t>
            </a:r>
            <a:br>
              <a:rPr lang="en-US" sz="3600" dirty="0" smtClean="0"/>
            </a:br>
            <a:r>
              <a:rPr lang="en-US" sz="2800" dirty="0" smtClean="0"/>
              <a:t>Example from Management Field</a:t>
            </a:r>
            <a:endParaRPr lang="en-IN" sz="3600" dirty="0"/>
          </a:p>
        </p:txBody>
      </p:sp>
      <p:sp>
        <p:nvSpPr>
          <p:cNvPr id="3" name="Content Placeholder 2"/>
          <p:cNvSpPr>
            <a:spLocks noGrp="1"/>
          </p:cNvSpPr>
          <p:nvPr>
            <p:ph idx="1"/>
          </p:nvPr>
        </p:nvSpPr>
        <p:spPr>
          <a:xfrm>
            <a:off x="1738282" y="2357431"/>
            <a:ext cx="8643998" cy="3768733"/>
          </a:xfrm>
        </p:spPr>
        <p:txBody>
          <a:bodyPr>
            <a:normAutofit/>
          </a:bodyPr>
          <a:lstStyle/>
          <a:p>
            <a:pPr>
              <a:lnSpc>
                <a:spcPct val="200000"/>
              </a:lnSpc>
            </a:pPr>
            <a:r>
              <a:rPr lang="en-US" sz="2400" dirty="0"/>
              <a:t>Be open and honest :---------: Be secretive and deceitful</a:t>
            </a:r>
          </a:p>
          <a:p>
            <a:pPr>
              <a:lnSpc>
                <a:spcPct val="200000"/>
              </a:lnSpc>
            </a:pPr>
            <a:r>
              <a:rPr lang="en-US" sz="2400" dirty="0"/>
              <a:t>Follow rules at all costs :---------: Do anything to get job done</a:t>
            </a:r>
          </a:p>
          <a:p>
            <a:pPr>
              <a:lnSpc>
                <a:spcPct val="200000"/>
              </a:lnSpc>
            </a:pPr>
            <a:r>
              <a:rPr lang="en-US" sz="2400" dirty="0"/>
              <a:t>Take responsibility :---------: Pass the buck</a:t>
            </a:r>
          </a:p>
          <a:p>
            <a:pPr>
              <a:lnSpc>
                <a:spcPct val="200000"/>
              </a:lnSpc>
            </a:pPr>
            <a:r>
              <a:rPr lang="en-US" sz="2400" dirty="0"/>
              <a:t>Be a team player :---------: Take credit for own and others’ actions </a:t>
            </a:r>
            <a:endParaRPr lang="en-IN" sz="2400" dirty="0"/>
          </a:p>
        </p:txBody>
      </p:sp>
    </p:spTree>
    <p:extLst>
      <p:ext uri="{BB962C8B-B14F-4D97-AF65-F5344CB8AC3E}">
        <p14:creationId xmlns:p14="http://schemas.microsoft.com/office/powerpoint/2010/main" val="28667972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9800" y="152400"/>
            <a:ext cx="7772400" cy="609600"/>
          </a:xfrm>
        </p:spPr>
        <p:txBody>
          <a:bodyPr>
            <a:normAutofit/>
          </a:bodyPr>
          <a:lstStyle/>
          <a:p>
            <a:pPr algn="ctr"/>
            <a:r>
              <a:rPr lang="en-US" sz="3600" dirty="0"/>
              <a:t>Resolving </a:t>
            </a:r>
            <a:r>
              <a:rPr lang="en-US" sz="3600" dirty="0" smtClean="0"/>
              <a:t>Dilemma</a:t>
            </a:r>
            <a:endParaRPr lang="en-US" sz="3600" dirty="0"/>
          </a:p>
        </p:txBody>
      </p:sp>
      <p:sp>
        <p:nvSpPr>
          <p:cNvPr id="8195" name="Rectangle 3"/>
          <p:cNvSpPr>
            <a:spLocks noGrp="1" noChangeArrowheads="1"/>
          </p:cNvSpPr>
          <p:nvPr>
            <p:ph idx="1"/>
          </p:nvPr>
        </p:nvSpPr>
        <p:spPr>
          <a:xfrm>
            <a:off x="1828800" y="761999"/>
            <a:ext cx="8534400" cy="5922135"/>
          </a:xfrm>
        </p:spPr>
        <p:txBody>
          <a:bodyPr>
            <a:normAutofit/>
          </a:bodyPr>
          <a:lstStyle/>
          <a:p>
            <a:pPr algn="just"/>
            <a:r>
              <a:rPr lang="en-US" sz="1600" b="1" dirty="0"/>
              <a:t>Abate</a:t>
            </a:r>
            <a:r>
              <a:rPr lang="en-US" sz="1600" dirty="0"/>
              <a:t>: Reduce the number of situations being counted as situation of ethical dilemma. Where choice is as clear as between black and white, choose the white.</a:t>
            </a:r>
          </a:p>
          <a:p>
            <a:pPr algn="just"/>
            <a:r>
              <a:rPr lang="en-US" sz="1600" b="1" dirty="0"/>
              <a:t>Negate</a:t>
            </a:r>
            <a:r>
              <a:rPr lang="en-US" sz="1600" dirty="0"/>
              <a:t>: Do not arrive logically to a ‘no’, if you want to say no to an offer. First say ‘no’, and then substantiate, if required.</a:t>
            </a:r>
          </a:p>
          <a:p>
            <a:pPr algn="just"/>
            <a:r>
              <a:rPr lang="en-US" sz="1600" b="1" dirty="0"/>
              <a:t>State</a:t>
            </a:r>
            <a:r>
              <a:rPr lang="en-US" sz="1600" dirty="0"/>
              <a:t>: In the given episode, do adequate communications.</a:t>
            </a:r>
          </a:p>
          <a:p>
            <a:pPr algn="just"/>
            <a:r>
              <a:rPr lang="en-US" sz="1600" b="1" dirty="0"/>
              <a:t>Debate</a:t>
            </a:r>
            <a:r>
              <a:rPr lang="en-US" sz="1600" dirty="0"/>
              <a:t>: In many situations, choice is not as clear as between black and white. There is gray area also in the realm of choice of action. Create healthy atmosphere to discuss the issues for more clarity.</a:t>
            </a:r>
          </a:p>
          <a:p>
            <a:pPr algn="just"/>
            <a:r>
              <a:rPr lang="en-US" sz="1600" b="1" dirty="0"/>
              <a:t>Relate</a:t>
            </a:r>
            <a:r>
              <a:rPr lang="en-US" sz="1600" dirty="0"/>
              <a:t>: Relate your choice of action to your past experience and to the past and present experiences of others. Empathize and see yourself keeping in the position of others.</a:t>
            </a:r>
          </a:p>
          <a:p>
            <a:pPr algn="just"/>
            <a:r>
              <a:rPr lang="en-US" sz="1600" b="1" dirty="0"/>
              <a:t>Contemplate</a:t>
            </a:r>
            <a:r>
              <a:rPr lang="en-US" sz="1600" dirty="0"/>
              <a:t>: Ponder over the dilemma you are facing. Visualize the outcomes of the chosen action. Ask if the chosen action strengthens you in the long-run or it weakens you. Actions should make an individual stronger and further stronger.</a:t>
            </a:r>
          </a:p>
          <a:p>
            <a:pPr algn="just"/>
            <a:r>
              <a:rPr lang="en-US" sz="1600" b="1" dirty="0"/>
              <a:t>Meditation</a:t>
            </a:r>
            <a:r>
              <a:rPr lang="en-US" sz="1600" dirty="0"/>
              <a:t>: Meditation word has become fashionable though as a complete process it is difficult to practice. Let us take meditation as being with oneself. Hours and hours in a day we devote to others (without). Few minutes if reserved for oneself by being merely with oneself without doing anything (being within) cleans the conscience which is the seat of making choice of action.</a:t>
            </a:r>
          </a:p>
          <a:p>
            <a:pPr algn="just"/>
            <a:r>
              <a:rPr lang="en-US" sz="1600" b="1" dirty="0"/>
              <a:t>Operate</a:t>
            </a:r>
            <a:r>
              <a:rPr lang="en-US" sz="1600" dirty="0"/>
              <a:t>: Make a choice of action and implement it in life, or in </a:t>
            </a:r>
            <a:r>
              <a:rPr lang="en-US" sz="1600" dirty="0" err="1"/>
              <a:t>organisation</a:t>
            </a:r>
            <a:r>
              <a:rPr lang="en-US" sz="1600" dirty="0"/>
              <a:t>. </a:t>
            </a:r>
          </a:p>
          <a:p>
            <a:pPr algn="just"/>
            <a:r>
              <a:rPr lang="en-US" sz="1600" b="1" dirty="0"/>
              <a:t>Perpetrate</a:t>
            </a:r>
            <a:r>
              <a:rPr lang="en-US" sz="1600" dirty="0"/>
              <a:t>: Once an action has been finalized, satisfying your parameters of ethical choice, stick to your gun. Stick to your gun not for the sake of proving yourself special but with sense of humility for the sake of broader issues.</a:t>
            </a:r>
          </a:p>
        </p:txBody>
      </p:sp>
    </p:spTree>
    <p:extLst>
      <p:ext uri="{BB962C8B-B14F-4D97-AF65-F5344CB8AC3E}">
        <p14:creationId xmlns:p14="http://schemas.microsoft.com/office/powerpoint/2010/main" val="124864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additive="base">
                                        <p:cTn id="13"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 calcmode="lin" valueType="num">
                                      <p:cBhvr additive="base">
                                        <p:cTn id="19"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 calcmode="lin" valueType="num">
                                      <p:cBhvr additive="base">
                                        <p:cTn id="2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additive="base">
                                        <p:cTn id="31"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4" end="4"/>
                                            </p:txEl>
                                          </p:spTgt>
                                        </p:tgtEl>
                                        <p:attrNameLst>
                                          <p:attrName>style.visibility</p:attrName>
                                        </p:attrNameLst>
                                      </p:cBhvr>
                                      <p:to>
                                        <p:strVal val="visible"/>
                                      </p:to>
                                    </p:set>
                                    <p:anim calcmode="lin" valueType="num">
                                      <p:cBhvr additive="base">
                                        <p:cTn id="37"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5">
                                            <p:txEl>
                                              <p:pRg st="5" end="5"/>
                                            </p:txEl>
                                          </p:spTgt>
                                        </p:tgtEl>
                                        <p:attrNameLst>
                                          <p:attrName>style.visibility</p:attrName>
                                        </p:attrNameLst>
                                      </p:cBhvr>
                                      <p:to>
                                        <p:strVal val="visible"/>
                                      </p:to>
                                    </p:set>
                                    <p:anim calcmode="lin" valueType="num">
                                      <p:cBhvr additive="base">
                                        <p:cTn id="43"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 calcmode="lin" valueType="num">
                                      <p:cBhvr additive="base">
                                        <p:cTn id="49"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195">
                                            <p:txEl>
                                              <p:pRg st="7" end="7"/>
                                            </p:txEl>
                                          </p:spTgt>
                                        </p:tgtEl>
                                        <p:attrNameLst>
                                          <p:attrName>style.visibility</p:attrName>
                                        </p:attrNameLst>
                                      </p:cBhvr>
                                      <p:to>
                                        <p:strVal val="visible"/>
                                      </p:to>
                                    </p:set>
                                    <p:anim calcmode="lin" valueType="num">
                                      <p:cBhvr additive="base">
                                        <p:cTn id="55"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195">
                                            <p:txEl>
                                              <p:pRg st="8" end="8"/>
                                            </p:txEl>
                                          </p:spTgt>
                                        </p:tgtEl>
                                        <p:attrNameLst>
                                          <p:attrName>style.visibility</p:attrName>
                                        </p:attrNameLst>
                                      </p:cBhvr>
                                      <p:to>
                                        <p:strVal val="visible"/>
                                      </p:to>
                                    </p:set>
                                    <p:anim calcmode="lin" valueType="num">
                                      <p:cBhvr additive="base">
                                        <p:cTn id="61" dur="500" fill="hold"/>
                                        <p:tgtEl>
                                          <p:spTgt spid="819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791</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Moral Values V. Constitutional Values</vt:lpstr>
      <vt:lpstr>Objectives</vt:lpstr>
      <vt:lpstr>Moral Values</vt:lpstr>
      <vt:lpstr>Values quips</vt:lpstr>
      <vt:lpstr>Moral Values: an exercise</vt:lpstr>
      <vt:lpstr>Stages of Moral Development</vt:lpstr>
      <vt:lpstr>A Discussion on Constitutional Values</vt:lpstr>
      <vt:lpstr>Conflict between Societal Norms and Organisational Counternorms: Example from Management Field</vt:lpstr>
      <vt:lpstr>Resolving Dilemma</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Pawan Kumar Singh</dc:creator>
  <cp:lastModifiedBy>Pawan Kumar Singh</cp:lastModifiedBy>
  <cp:revision>26</cp:revision>
  <dcterms:created xsi:type="dcterms:W3CDTF">2016-02-10T15:39:05Z</dcterms:created>
  <dcterms:modified xsi:type="dcterms:W3CDTF">2016-02-10T18:39:01Z</dcterms:modified>
</cp:coreProperties>
</file>